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6" r:id="rId3"/>
    <p:sldId id="279" r:id="rId4"/>
    <p:sldId id="280" r:id="rId5"/>
    <p:sldId id="281" r:id="rId6"/>
    <p:sldId id="273" r:id="rId7"/>
    <p:sldId id="277" r:id="rId8"/>
    <p:sldId id="275" r:id="rId9"/>
    <p:sldId id="278" r:id="rId1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486"/>
    <a:srgbClr val="0AFDFF"/>
    <a:srgbClr val="311C70"/>
    <a:srgbClr val="2E0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4"/>
    <p:restoredTop sz="94679"/>
  </p:normalViewPr>
  <p:slideViewPr>
    <p:cSldViewPr snapToGrid="0" snapToObjects="1">
      <p:cViewPr varScale="1">
        <p:scale>
          <a:sx n="147" d="100"/>
          <a:sy n="147" d="100"/>
        </p:scale>
        <p:origin x="200" y="1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61" d="100"/>
          <a:sy n="161" d="100"/>
        </p:scale>
        <p:origin x="48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B1C28-9102-1A41-ADFC-79ADE2857746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1F8C0-E33D-DD4A-9060-0022501E9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835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F0362-DEF2-5946-9778-9A03D55C7579}" type="datetimeFigureOut">
              <a:rPr lang="en-US" smtClean="0"/>
              <a:t>7/21/17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232F1-5E65-E143-880B-687A77885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990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232F1-5E65-E143-880B-687A77885E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90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3875243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38120" y="5930548"/>
            <a:ext cx="564594" cy="899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3134" y="5958461"/>
            <a:ext cx="828998" cy="836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5600" y="5958461"/>
            <a:ext cx="897310" cy="89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713" y="6479459"/>
            <a:ext cx="9144000" cy="386279"/>
          </a:xfrm>
          <a:prstGeom prst="rect">
            <a:avLst/>
          </a:prstGeom>
          <a:solidFill>
            <a:srgbClr val="3E1486"/>
          </a:solidFill>
          <a:ln>
            <a:solidFill>
              <a:srgbClr val="311C7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429" y="0"/>
            <a:ext cx="8698564" cy="76856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04346" y="6446109"/>
            <a:ext cx="30973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TOHOKU UNIVERSITY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solidFill>
                  <a:schemeClr val="bg1"/>
                </a:solidFill>
              </a:rPr>
              <a:t>International Research Institute of Disaster Science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2358" y="6659460"/>
            <a:ext cx="1225550" cy="179980"/>
          </a:xfrm>
          <a:prstGeom prst="rect">
            <a:avLst/>
          </a:prstGeom>
        </p:spPr>
        <p:txBody>
          <a:bodyPr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99501775-FBBE-A843-8EEE-3B0AA6832E60}" type="datetime1">
              <a:rPr lang="en-US" smtClean="0"/>
              <a:t>7/21/17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460730"/>
            <a:ext cx="1066800" cy="27662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4E73526B-0BC5-B646-A400-EFE31419C20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2519" t="8974" r="83140" b="67949"/>
          <a:stretch/>
        </p:blipFill>
        <p:spPr>
          <a:xfrm>
            <a:off x="-2713" y="6487235"/>
            <a:ext cx="377228" cy="3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500" y="1588"/>
            <a:ext cx="8693150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876298"/>
            <a:ext cx="8693150" cy="532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77633" y="6486612"/>
            <a:ext cx="73800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200" dirty="0" smtClean="0">
                <a:solidFill>
                  <a:schemeClr val="bg1"/>
                </a:solidFill>
              </a:rPr>
              <a:t>TOHOKU </a:t>
            </a:r>
            <a:endParaRPr lang="en-US" sz="1050" dirty="0" smtClean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  <a:spcAft>
                <a:spcPts val="0"/>
              </a:spcAft>
            </a:pPr>
            <a:r>
              <a:rPr lang="en-US" sz="700" dirty="0" smtClean="0">
                <a:solidFill>
                  <a:schemeClr val="bg1"/>
                </a:solidFill>
              </a:rPr>
              <a:t>UNIVERSITY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28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620" y="1785106"/>
            <a:ext cx="8553757" cy="18781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 smtClean="0"/>
              <a:t>Preliminary Tsunami Simulation of the Mw=6.7 Earthquake </a:t>
            </a:r>
            <a:r>
              <a:rPr lang="en-US" dirty="0" err="1" smtClean="0"/>
              <a:t>Bodrum</a:t>
            </a:r>
            <a:r>
              <a:rPr lang="en-US" dirty="0"/>
              <a:t>, </a:t>
            </a:r>
            <a:r>
              <a:rPr lang="en-US" dirty="0" smtClean="0"/>
              <a:t>Turkey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294" y="4312841"/>
            <a:ext cx="8672410" cy="919117"/>
          </a:xfrm>
        </p:spPr>
        <p:txBody>
          <a:bodyPr>
            <a:normAutofit/>
          </a:bodyPr>
          <a:lstStyle/>
          <a:p>
            <a:r>
              <a:rPr lang="en-US" sz="2400" dirty="0"/>
              <a:t>Bruno </a:t>
            </a:r>
            <a:r>
              <a:rPr lang="en-US" sz="2400" dirty="0" smtClean="0"/>
              <a:t>ADRIANO, Erick Mas, Shunichi </a:t>
            </a:r>
            <a:r>
              <a:rPr lang="en-US" sz="2400" dirty="0" err="1" smtClean="0"/>
              <a:t>Koshimura</a:t>
            </a: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6273225"/>
            <a:ext cx="653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Laboratory of Remote Sensing and </a:t>
            </a:r>
            <a:r>
              <a:rPr lang="en-US" sz="1600" dirty="0" err="1"/>
              <a:t>Geoinformatics</a:t>
            </a:r>
            <a:r>
              <a:rPr lang="en-US" sz="1600" dirty="0"/>
              <a:t> for Disaster </a:t>
            </a:r>
            <a:r>
              <a:rPr lang="en-US" sz="1600" dirty="0" smtClean="0"/>
              <a:t>Management</a:t>
            </a:r>
          </a:p>
          <a:p>
            <a:r>
              <a:rPr lang="en-US" sz="1600" dirty="0" err="1" smtClean="0"/>
              <a:t>IRIDeS</a:t>
            </a:r>
            <a:r>
              <a:rPr lang="en-US" sz="1600" dirty="0" smtClean="0"/>
              <a:t>, Tohoku </a:t>
            </a:r>
            <a:r>
              <a:rPr lang="en-US" sz="1600" dirty="0"/>
              <a:t>University, </a:t>
            </a:r>
            <a:r>
              <a:rPr lang="en-US" sz="1600" dirty="0" smtClean="0"/>
              <a:t>JAPAN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85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75-FBBE-A843-8EEE-3B0AA6832E60}" type="datetime1">
              <a:rPr lang="en-US" smtClean="0"/>
              <a:t>7/21/17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526B-0BC5-B646-A400-EFE31419C20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161" y="844566"/>
            <a:ext cx="4821845" cy="5664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09" y="1121517"/>
            <a:ext cx="3759963" cy="51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1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75-FBBE-A843-8EEE-3B0AA6832E60}" type="datetime1">
              <a:rPr lang="en-US" smtClean="0"/>
              <a:t>7/21/17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526B-0BC5-B646-A400-EFE31419C20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509"/>
            <a:ext cx="9144000" cy="4082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1547" y="698177"/>
            <a:ext cx="423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20 events over M4.0 within 24 hours.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51547" y="5290804"/>
            <a:ext cx="4240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www.koeri.boun.edu.tr</a:t>
            </a:r>
            <a:r>
              <a:rPr lang="en-US" dirty="0" smtClean="0"/>
              <a:t>/</a:t>
            </a:r>
            <a:r>
              <a:rPr lang="en-US" dirty="0" err="1" smtClean="0"/>
              <a:t>sismo</a:t>
            </a:r>
            <a:r>
              <a:rPr lang="en-US" dirty="0" smtClean="0"/>
              <a:t>/2/</a:t>
            </a:r>
            <a:r>
              <a:rPr lang="en-US" dirty="0" err="1" smtClean="0"/>
              <a:t>en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429" y="0"/>
            <a:ext cx="8698564" cy="768568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82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75-FBBE-A843-8EEE-3B0AA6832E60}" type="datetime1">
              <a:rPr lang="en-US" smtClean="0"/>
              <a:t>7/21/17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526B-0BC5-B646-A400-EFE31419C20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816" y="0"/>
            <a:ext cx="6044184" cy="3022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816" y="3835908"/>
            <a:ext cx="6044184" cy="3022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5120"/>
            <a:ext cx="3099816" cy="3738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9200"/>
            <a:ext cx="3099816" cy="373880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801368" y="1042416"/>
            <a:ext cx="246888" cy="13441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46304" y="4988600"/>
            <a:ext cx="2593848" cy="60448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66790" y="150006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23km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4123" y="533020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232km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3099816" y="3059668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EQ: 22:31:12 UTC</a:t>
            </a:r>
            <a:endParaRPr lang="en-US" b="1"/>
          </a:p>
        </p:txBody>
      </p:sp>
      <p:sp>
        <p:nvSpPr>
          <p:cNvPr id="14" name="TextBox 13"/>
          <p:cNvSpPr txBox="1"/>
          <p:nvPr/>
        </p:nvSpPr>
        <p:spPr>
          <a:xfrm flipH="1">
            <a:off x="3099816" y="3339702"/>
            <a:ext cx="604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Tsunami Arrival Time: </a:t>
            </a:r>
            <a:r>
              <a:rPr lang="en-US" b="1" dirty="0" err="1" smtClean="0"/>
              <a:t>Bodrum</a:t>
            </a:r>
            <a:r>
              <a:rPr lang="en-US" b="1" dirty="0" smtClean="0"/>
              <a:t> (~3min); Syros(~150min)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" y="341602"/>
            <a:ext cx="2386584" cy="2619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smtClean="0">
                <a:solidFill>
                  <a:srgbClr val="FF0000"/>
                </a:solidFill>
              </a:rPr>
              <a:t>Careful: IOC </a:t>
            </a:r>
            <a:r>
              <a:rPr lang="en-US" sz="1050" dirty="0" smtClean="0">
                <a:solidFill>
                  <a:srgbClr val="FF0000"/>
                </a:solidFill>
              </a:rPr>
              <a:t>Coordinates </a:t>
            </a:r>
            <a:r>
              <a:rPr lang="en-US" sz="1050" smtClean="0">
                <a:solidFill>
                  <a:srgbClr val="FF0000"/>
                </a:solidFill>
              </a:rPr>
              <a:t>are inaccurate</a:t>
            </a:r>
            <a:r>
              <a:rPr lang="en-US" sz="1050" dirty="0" smtClean="0">
                <a:solidFill>
                  <a:srgbClr val="FF0000"/>
                </a:solidFill>
              </a:rPr>
              <a:t>!</a:t>
            </a:r>
            <a:endParaRPr lang="en-US" sz="105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819413" y="1745876"/>
            <a:ext cx="228844" cy="6010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77709" y="191108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10km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75-FBBE-A843-8EEE-3B0AA6832E60}" type="datetime1">
              <a:rPr lang="en-US" smtClean="0"/>
              <a:t>7/21/17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526B-0BC5-B646-A400-EFE31419C20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426" y="613591"/>
            <a:ext cx="6244409" cy="62444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135" y="116346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ReGID</a:t>
            </a:r>
            <a:r>
              <a:rPr lang="en-US" dirty="0" smtClean="0"/>
              <a:t> Semi-Automatic </a:t>
            </a:r>
            <a:r>
              <a:rPr lang="en-US" dirty="0" smtClean="0"/>
              <a:t>Response </a:t>
            </a:r>
            <a:r>
              <a:rPr lang="en-US" dirty="0" smtClean="0"/>
              <a:t>System (SARS)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2212" y="1968137"/>
            <a:ext cx="25791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JST time</a:t>
            </a:r>
          </a:p>
          <a:p>
            <a:r>
              <a:rPr lang="en-US" dirty="0" smtClean="0"/>
              <a:t>EQ: 04:31:12</a:t>
            </a:r>
          </a:p>
          <a:p>
            <a:r>
              <a:rPr lang="en-US" u="sng" dirty="0" smtClean="0"/>
              <a:t>SARS Alert</a:t>
            </a:r>
            <a:r>
              <a:rPr lang="en-US" dirty="0" smtClean="0"/>
              <a:t>: 07:55:31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(3h24min later?! USGS?)</a:t>
            </a:r>
          </a:p>
          <a:p>
            <a:r>
              <a:rPr lang="en-US" u="sng" dirty="0" smtClean="0"/>
              <a:t>SARS Results</a:t>
            </a:r>
            <a:r>
              <a:rPr lang="en-US" dirty="0" smtClean="0"/>
              <a:t>: 08:17:03</a:t>
            </a:r>
          </a:p>
          <a:p>
            <a:r>
              <a:rPr lang="en-US" dirty="0" smtClean="0"/>
              <a:t>(22min Calculation, Plots and Publish)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429" y="0"/>
            <a:ext cx="8698564" cy="768568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Earthquake Sources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75-FBBE-A843-8EEE-3B0AA6832E60}" type="datetime1">
              <a:rPr lang="en-US" smtClean="0"/>
              <a:t>7/21/17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526B-0BC5-B646-A400-EFE31419C20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3" y="1949887"/>
            <a:ext cx="3465549" cy="4182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313" y="1945083"/>
            <a:ext cx="3404680" cy="4109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913" y="888128"/>
            <a:ext cx="397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USGS W-phase Moment Tensor solution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2913" y="1451114"/>
            <a:ext cx="382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/>
              <a:t>NP1</a:t>
            </a:r>
            <a:r>
              <a:rPr lang="mr-IN"/>
              <a:t>	</a:t>
            </a:r>
            <a:r>
              <a:rPr lang="en-US" dirty="0" smtClean="0"/>
              <a:t>(Strike=87</a:t>
            </a:r>
            <a:r>
              <a:rPr lang="mr-IN" dirty="0" smtClean="0"/>
              <a:t>°</a:t>
            </a:r>
            <a:r>
              <a:rPr lang="en-US" dirty="0" smtClean="0"/>
              <a:t>, Dip=56</a:t>
            </a:r>
            <a:r>
              <a:rPr lang="mr-IN" dirty="0" smtClean="0"/>
              <a:t>°</a:t>
            </a:r>
            <a:r>
              <a:rPr lang="en-US" dirty="0" smtClean="0"/>
              <a:t>, Strike=</a:t>
            </a:r>
            <a:r>
              <a:rPr lang="mr-IN" dirty="0" smtClean="0"/>
              <a:t>-</a:t>
            </a:r>
            <a:r>
              <a:rPr lang="en-US" dirty="0" smtClean="0"/>
              <a:t>98</a:t>
            </a:r>
            <a:r>
              <a:rPr lang="mr-IN" dirty="0" smtClean="0"/>
              <a:t>°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03819" y="1450231"/>
            <a:ext cx="394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NP</a:t>
            </a:r>
            <a:r>
              <a:rPr lang="en-US" dirty="0" smtClean="0"/>
              <a:t>2</a:t>
            </a:r>
            <a:r>
              <a:rPr lang="mr-IN" dirty="0"/>
              <a:t>	</a:t>
            </a:r>
            <a:r>
              <a:rPr lang="en-US" dirty="0" smtClean="0"/>
              <a:t>(Strike=2</a:t>
            </a:r>
            <a:r>
              <a:rPr lang="en-US" dirty="0"/>
              <a:t>8</a:t>
            </a:r>
            <a:r>
              <a:rPr lang="en-US" dirty="0" smtClean="0"/>
              <a:t>1</a:t>
            </a:r>
            <a:r>
              <a:rPr lang="mr-IN" dirty="0" smtClean="0"/>
              <a:t>°</a:t>
            </a:r>
            <a:r>
              <a:rPr lang="en-US" dirty="0" smtClean="0"/>
              <a:t>, Dip=34</a:t>
            </a:r>
            <a:r>
              <a:rPr lang="mr-IN" dirty="0" smtClean="0"/>
              <a:t>°</a:t>
            </a:r>
            <a:r>
              <a:rPr lang="en-US" dirty="0" smtClean="0"/>
              <a:t>, Strike=</a:t>
            </a:r>
            <a:r>
              <a:rPr lang="mr-IN" dirty="0" smtClean="0"/>
              <a:t>-</a:t>
            </a:r>
            <a:r>
              <a:rPr lang="en-US" dirty="0" smtClean="0"/>
              <a:t>78</a:t>
            </a:r>
            <a:r>
              <a:rPr lang="mr-IN" dirty="0" smtClean="0"/>
              <a:t>°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26075" y="2664091"/>
            <a:ext cx="1215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   =20 km</a:t>
            </a:r>
          </a:p>
          <a:p>
            <a:r>
              <a:rPr lang="en-US" dirty="0" smtClean="0"/>
              <a:t>W = 20km </a:t>
            </a:r>
          </a:p>
          <a:p>
            <a:r>
              <a:rPr lang="en-US" dirty="0" smtClean="0"/>
              <a:t>Slip = 0.7m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5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75-FBBE-A843-8EEE-3B0AA6832E60}" type="datetime1">
              <a:rPr lang="en-US" smtClean="0"/>
              <a:t>7/21/17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526B-0BC5-B646-A400-EFE31419C20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400" b="12462"/>
          <a:stretch/>
        </p:blipFill>
        <p:spPr>
          <a:xfrm>
            <a:off x="0" y="943635"/>
            <a:ext cx="9144000" cy="553118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429" y="0"/>
            <a:ext cx="8698564" cy="768568"/>
          </a:xfrm>
        </p:spPr>
        <p:txBody>
          <a:bodyPr/>
          <a:lstStyle/>
          <a:p>
            <a:r>
              <a:rPr lang="en-US" dirty="0" smtClean="0"/>
              <a:t>Comparison with Observed Data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" t="55177" r="-60773" b="-2"/>
          <a:stretch/>
        </p:blipFill>
        <p:spPr>
          <a:xfrm>
            <a:off x="-1" y="842908"/>
            <a:ext cx="5639333" cy="1332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176"/>
          <a:stretch/>
        </p:blipFill>
        <p:spPr>
          <a:xfrm>
            <a:off x="5639333" y="842908"/>
            <a:ext cx="3504667" cy="1332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41245" y="113957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</a:t>
            </a:r>
            <a:r>
              <a:rPr lang="mr-IN" dirty="0" smtClean="0"/>
              <a:t>NP1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64"/>
          <a:stretch/>
        </p:blipFill>
        <p:spPr>
          <a:xfrm>
            <a:off x="5643685" y="5152392"/>
            <a:ext cx="3495962" cy="1332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55064" r="-61061"/>
          <a:stretch/>
        </p:blipFill>
        <p:spPr>
          <a:xfrm>
            <a:off x="0" y="5152392"/>
            <a:ext cx="5639332" cy="1332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/>
          <p:cNvSpPr txBox="1"/>
          <p:nvPr/>
        </p:nvSpPr>
        <p:spPr>
          <a:xfrm>
            <a:off x="3989866" y="561459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 </a:t>
            </a:r>
            <a:r>
              <a:rPr lang="mr-IN" dirty="0" smtClean="0"/>
              <a:t>NP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31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Tsunami Height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75-FBBE-A843-8EEE-3B0AA6832E60}" type="datetime1">
              <a:rPr lang="en-US" smtClean="0"/>
              <a:t>7/21/17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526B-0BC5-B646-A400-EFE31419C20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8" y="1592916"/>
            <a:ext cx="4277143" cy="4321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77" y="1592916"/>
            <a:ext cx="4275657" cy="432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6177" y="1045102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Case </a:t>
            </a:r>
            <a:r>
              <a:rPr lang="mr-IN" sz="2400" dirty="0" smtClean="0"/>
              <a:t>NP1</a:t>
            </a:r>
            <a:r>
              <a:rPr lang="mr-IN" sz="2400" dirty="0"/>
              <a:t>	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54214" y="1045102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Case </a:t>
            </a:r>
            <a:r>
              <a:rPr lang="mr-IN" sz="2400" dirty="0" smtClean="0"/>
              <a:t>NP</a:t>
            </a:r>
            <a:r>
              <a:rPr lang="en-US" sz="2400" dirty="0" smtClean="0"/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979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01775-FBBE-A843-8EEE-3B0AA6832E60}" type="datetime1">
              <a:rPr lang="en-US" smtClean="0"/>
              <a:t>7/21/17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3526B-0BC5-B646-A400-EFE31419C2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7942" y="1435615"/>
            <a:ext cx="81026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observed </a:t>
            </a:r>
            <a:r>
              <a:rPr lang="en-US" sz="2400" dirty="0"/>
              <a:t>tsunami waveforms were taken from IOC website (http://</a:t>
            </a:r>
            <a:r>
              <a:rPr lang="en-US" sz="2400" dirty="0" err="1" smtClean="0"/>
              <a:t>www.ioc-sealevelmonitoring.org</a:t>
            </a:r>
            <a:r>
              <a:rPr lang="en-US" sz="2400" dirty="0" smtClean="0"/>
              <a:t>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location of </a:t>
            </a:r>
            <a:r>
              <a:rPr lang="en-US" sz="2400" dirty="0" err="1" smtClean="0"/>
              <a:t>Bodrum</a:t>
            </a:r>
            <a:r>
              <a:rPr lang="en-US" sz="2400" dirty="0" smtClean="0"/>
              <a:t> tide gauge station was adjusted based on the location of the closest city.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We removed tidal signals by fitting </a:t>
            </a:r>
            <a:r>
              <a:rPr lang="en-US" sz="2400" dirty="0" smtClean="0"/>
              <a:t>a simple polynomial </a:t>
            </a:r>
            <a:r>
              <a:rPr lang="en-US" sz="2400" dirty="0"/>
              <a:t>functions.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maximum tsunami height in both cases is about 50cm.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719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218</Words>
  <Application>Microsoft Macintosh PowerPoint</Application>
  <PresentationFormat>On-screen Show (4:3)</PresentationFormat>
  <Paragraphs>57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Mangal</vt:lpstr>
      <vt:lpstr>Office Theme</vt:lpstr>
      <vt:lpstr>Preliminary Tsunami Simulation of the Mw=6.7 Earthquake Bodrum, Turkey</vt:lpstr>
      <vt:lpstr>Background</vt:lpstr>
      <vt:lpstr>Background</vt:lpstr>
      <vt:lpstr>PowerPoint Presentation</vt:lpstr>
      <vt:lpstr>Background</vt:lpstr>
      <vt:lpstr>Earthquake Sources</vt:lpstr>
      <vt:lpstr>Comparison with Observed Data</vt:lpstr>
      <vt:lpstr>Maximum Tsunami Height</vt:lpstr>
      <vt:lpstr>Comments</vt:lpstr>
    </vt:vector>
  </TitlesOfParts>
  <Company>Tohoku University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Tsunami Source Inversion of the April 16, 2016 Ecuador Earthquake</dc:title>
  <dc:creator>Bruno Adriano</dc:creator>
  <cp:lastModifiedBy>Erick Arturo Mas Samanez</cp:lastModifiedBy>
  <cp:revision>151</cp:revision>
  <cp:lastPrinted>2017-07-21T07:00:13Z</cp:lastPrinted>
  <dcterms:created xsi:type="dcterms:W3CDTF">2016-04-25T00:42:05Z</dcterms:created>
  <dcterms:modified xsi:type="dcterms:W3CDTF">2017-07-21T07:00:20Z</dcterms:modified>
</cp:coreProperties>
</file>